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C8E5B-C553-D348-ADF6-EE2B6A788E23}" type="datetimeFigureOut">
              <a:t>6/9/20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6A1A8-6210-F147-8DD9-B3A96B40247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907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E6A1A8-6210-F147-8DD9-B3A96B40247B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6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6/5/20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PredictionIO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C1C286-FF90-EB44-BF74-77DF2544D312}"/>
              </a:ext>
            </a:extLst>
          </p:cNvPr>
          <p:cNvSpPr/>
          <p:nvPr/>
        </p:nvSpPr>
        <p:spPr>
          <a:xfrm>
            <a:off x="902826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7A5FBF-4309-614A-B40D-7EE14CEDC3F2}"/>
              </a:ext>
            </a:extLst>
          </p:cNvPr>
          <p:cNvSpPr/>
          <p:nvPr/>
        </p:nvSpPr>
        <p:spPr>
          <a:xfrm>
            <a:off x="902826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96E2B6-4232-7648-85FC-87995DE473C0}"/>
              </a:ext>
            </a:extLst>
          </p:cNvPr>
          <p:cNvSpPr/>
          <p:nvPr/>
        </p:nvSpPr>
        <p:spPr>
          <a:xfrm>
            <a:off x="4458183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39601-7F44-3045-AF26-7767663C186F}"/>
              </a:ext>
            </a:extLst>
          </p:cNvPr>
          <p:cNvSpPr/>
          <p:nvPr/>
        </p:nvSpPr>
        <p:spPr>
          <a:xfrm>
            <a:off x="4458183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04505B-C1B9-9247-B886-DA6A87F293CA}"/>
              </a:ext>
            </a:extLst>
          </p:cNvPr>
          <p:cNvSpPr/>
          <p:nvPr/>
        </p:nvSpPr>
        <p:spPr>
          <a:xfrm>
            <a:off x="8439874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EA2EC9-0AF4-BB4B-A772-796C784A37EB}"/>
              </a:ext>
            </a:extLst>
          </p:cNvPr>
          <p:cNvSpPr/>
          <p:nvPr/>
        </p:nvSpPr>
        <p:spPr>
          <a:xfrm>
            <a:off x="8439874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CCB12F-33D3-0744-A51D-541C27AD0E2D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3206188" y="2974694"/>
            <a:ext cx="1251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54C61-C998-FF46-A015-149BEF5B1E85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6761545" y="2974694"/>
            <a:ext cx="1678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3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B229280-9C3E-6047-872E-D2A0133652CA}"/>
              </a:ext>
            </a:extLst>
          </p:cNvPr>
          <p:cNvSpPr/>
          <p:nvPr/>
        </p:nvSpPr>
        <p:spPr>
          <a:xfrm>
            <a:off x="2871939" y="3749349"/>
            <a:ext cx="4859735" cy="11881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5CBE148-1945-0249-A610-EB2719562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608112"/>
              </p:ext>
            </p:extLst>
          </p:nvPr>
        </p:nvGraphicFramePr>
        <p:xfrm>
          <a:off x="3495555" y="305277"/>
          <a:ext cx="3125164" cy="1820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649">
                  <a:extLst>
                    <a:ext uri="{9D8B030D-6E8A-4147-A177-3AD203B41FA5}">
                      <a16:colId xmlns:a16="http://schemas.microsoft.com/office/drawing/2014/main" val="922836055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333694404"/>
                    </a:ext>
                  </a:extLst>
                </a:gridCol>
                <a:gridCol w="550568">
                  <a:extLst>
                    <a:ext uri="{9D8B030D-6E8A-4147-A177-3AD203B41FA5}">
                      <a16:colId xmlns:a16="http://schemas.microsoft.com/office/drawing/2014/main" val="120515210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4009477324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553491578"/>
                    </a:ext>
                  </a:extLst>
                </a:gridCol>
              </a:tblGrid>
              <a:tr h="303354">
                <a:tc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85278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05582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58372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36334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6951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04899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CF71F3-DB1A-D44C-A24C-342A8AB89F73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110224" y="2125401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99B14E6-A803-1843-9ED4-69DC5939E581}"/>
              </a:ext>
            </a:extLst>
          </p:cNvPr>
          <p:cNvSpPr/>
          <p:nvPr/>
        </p:nvSpPr>
        <p:spPr>
          <a:xfrm>
            <a:off x="4409955" y="2567877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Recommendation Engine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BFCA831-DB15-F043-A702-ABAD2DD92497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5110224" y="3227634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51BE0D-0929-D249-ADE2-1ECC4D954BBE}"/>
              </a:ext>
            </a:extLst>
          </p:cNvPr>
          <p:cNvSpPr txBox="1"/>
          <p:nvPr/>
        </p:nvSpPr>
        <p:spPr>
          <a:xfrm>
            <a:off x="3034199" y="4152373"/>
            <a:ext cx="4730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2: { Film 1: 3.87, Film 2: 3.18, </a:t>
            </a:r>
            <a:r>
              <a:rPr lang="en-US" sz="1200" b="1"/>
              <a:t>Film 3: 2.89</a:t>
            </a:r>
            <a:r>
              <a:rPr lang="en-US" sz="1200"/>
              <a:t>, Film 4: 4.73, Film 5: 4.2 }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31899-8C26-4D4B-90A8-00E546082C4A}"/>
              </a:ext>
            </a:extLst>
          </p:cNvPr>
          <p:cNvSpPr txBox="1"/>
          <p:nvPr/>
        </p:nvSpPr>
        <p:spPr>
          <a:xfrm>
            <a:off x="3034199" y="4510869"/>
            <a:ext cx="4535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3: { Film 1: 4.99, Film 2: 4.78, Film 3: 5, </a:t>
            </a:r>
            <a:r>
              <a:rPr lang="en-US" sz="1200" b="1"/>
              <a:t>Film 4: 1.43, Film 5: 2.0 </a:t>
            </a:r>
            <a:r>
              <a:rPr lang="en-US" sz="1200"/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E8F2C9-D7A8-BF4E-BE77-34B1ACFB677B}"/>
              </a:ext>
            </a:extLst>
          </p:cNvPr>
          <p:cNvSpPr txBox="1"/>
          <p:nvPr/>
        </p:nvSpPr>
        <p:spPr>
          <a:xfrm>
            <a:off x="4226283" y="3808418"/>
            <a:ext cx="18934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Predicted ratings for User 2, 3</a:t>
            </a:r>
          </a:p>
        </p:txBody>
      </p:sp>
    </p:spTree>
    <p:extLst>
      <p:ext uri="{BB962C8B-B14F-4D97-AF65-F5344CB8AC3E}">
        <p14:creationId xmlns:p14="http://schemas.microsoft.com/office/powerpoint/2010/main" val="1772816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09ADDF2-4307-0842-9F6C-6F86E3C34EBE}"/>
              </a:ext>
            </a:extLst>
          </p:cNvPr>
          <p:cNvSpPr/>
          <p:nvPr/>
        </p:nvSpPr>
        <p:spPr>
          <a:xfrm>
            <a:off x="2031360" y="3812036"/>
            <a:ext cx="5220182" cy="7202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BAE0B4-2DAB-B84C-A2D2-1D267626420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4299996" y="2193082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E760762-8AEF-504A-88F1-9119FA5A5150}"/>
              </a:ext>
            </a:extLst>
          </p:cNvPr>
          <p:cNvSpPr/>
          <p:nvPr/>
        </p:nvSpPr>
        <p:spPr>
          <a:xfrm>
            <a:off x="3599727" y="2635558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Similar Product Engine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6960CF-CB7B-AD41-8DEB-ADF0DABF97B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299996" y="3295315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D13FC-BB2C-BF4B-9F59-6D5FF1372D4C}"/>
              </a:ext>
            </a:extLst>
          </p:cNvPr>
          <p:cNvSpPr txBox="1"/>
          <p:nvPr/>
        </p:nvSpPr>
        <p:spPr>
          <a:xfrm>
            <a:off x="2031360" y="3955072"/>
            <a:ext cx="475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Similarity percentage of Film 2, 3 to Film 1: { </a:t>
            </a:r>
            <a:r>
              <a:rPr lang="en-US" sz="1200" b="1"/>
              <a:t>Film 2: 0.89</a:t>
            </a:r>
            <a:r>
              <a:rPr lang="en-US" sz="1200"/>
              <a:t>, Film 3: 0.22 }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F1962D8-7A98-0546-80D8-63DC6036D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965671"/>
              </p:ext>
            </p:extLst>
          </p:nvPr>
        </p:nvGraphicFramePr>
        <p:xfrm>
          <a:off x="2031360" y="895584"/>
          <a:ext cx="1845518" cy="1112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553">
                  <a:extLst>
                    <a:ext uri="{9D8B030D-6E8A-4147-A177-3AD203B41FA5}">
                      <a16:colId xmlns:a16="http://schemas.microsoft.com/office/drawing/2014/main" val="1968511220"/>
                    </a:ext>
                  </a:extLst>
                </a:gridCol>
                <a:gridCol w="1244965">
                  <a:extLst>
                    <a:ext uri="{9D8B030D-6E8A-4147-A177-3AD203B41FA5}">
                      <a16:colId xmlns:a16="http://schemas.microsoft.com/office/drawing/2014/main" val="1067713308"/>
                    </a:ext>
                  </a:extLst>
                </a:gridCol>
              </a:tblGrid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Film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91162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 B, 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626026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65458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A,C,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6756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5A5315-1FAA-9C43-816E-148F98D94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560129"/>
              </p:ext>
            </p:extLst>
          </p:nvPr>
        </p:nvGraphicFramePr>
        <p:xfrm>
          <a:off x="4051140" y="316615"/>
          <a:ext cx="3078222" cy="181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111">
                  <a:extLst>
                    <a:ext uri="{9D8B030D-6E8A-4147-A177-3AD203B41FA5}">
                      <a16:colId xmlns:a16="http://schemas.microsoft.com/office/drawing/2014/main" val="2940777870"/>
                    </a:ext>
                  </a:extLst>
                </a:gridCol>
                <a:gridCol w="1539111">
                  <a:extLst>
                    <a:ext uri="{9D8B030D-6E8A-4147-A177-3AD203B41FA5}">
                      <a16:colId xmlns:a16="http://schemas.microsoft.com/office/drawing/2014/main" val="2858281578"/>
                    </a:ext>
                  </a:extLst>
                </a:gridCol>
              </a:tblGrid>
              <a:tr h="232875">
                <a:tc gridSpan="2">
                  <a:txBody>
                    <a:bodyPr/>
                    <a:lstStyle/>
                    <a:p>
                      <a:r>
                        <a:rPr lang="en-US" sz="1100" b="0"/>
                        <a:t>View activity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42978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365684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226729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62938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1945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89056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07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8926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980F-A037-F442-93A9-472D69153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6ADF4-90D9-B14C-803B-BB21B2F21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25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12179</TotalTime>
  <Words>203</Words>
  <Application>Microsoft Macintosh PowerPoint</Application>
  <PresentationFormat>Widescreen</PresentationFormat>
  <Paragraphs>73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24</cp:revision>
  <dcterms:created xsi:type="dcterms:W3CDTF">2020-02-11T17:31:57Z</dcterms:created>
  <dcterms:modified xsi:type="dcterms:W3CDTF">2020-06-09T19:40:49Z</dcterms:modified>
</cp:coreProperties>
</file>

<file path=docProps/thumbnail.jpeg>
</file>